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5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86" r:id="rId12"/>
    <p:sldId id="267" r:id="rId13"/>
    <p:sldId id="279" r:id="rId14"/>
    <p:sldId id="278" r:id="rId15"/>
    <p:sldId id="266" r:id="rId16"/>
    <p:sldId id="28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6" r:id="rId25"/>
    <p:sldId id="280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4C7EBA-EFAE-49F9-ADDC-295A60135BC4}">
          <p14:sldIdLst>
            <p14:sldId id="275"/>
            <p14:sldId id="257"/>
            <p14:sldId id="258"/>
            <p14:sldId id="263"/>
            <p14:sldId id="264"/>
            <p14:sldId id="259"/>
            <p14:sldId id="260"/>
            <p14:sldId id="261"/>
            <p14:sldId id="262"/>
            <p14:sldId id="265"/>
            <p14:sldId id="286"/>
            <p14:sldId id="267"/>
            <p14:sldId id="279"/>
            <p14:sldId id="278"/>
            <p14:sldId id="266"/>
            <p14:sldId id="287"/>
            <p14:sldId id="268"/>
            <p14:sldId id="270"/>
            <p14:sldId id="269"/>
            <p14:sldId id="271"/>
            <p14:sldId id="272"/>
            <p14:sldId id="273"/>
            <p14:sldId id="274"/>
            <p14:sldId id="276"/>
            <p14:sldId id="280"/>
            <p14:sldId id="277"/>
            <p14:sldId id="288"/>
          </p14:sldIdLst>
        </p14:section>
        <p14:section name="History" id="{50361CA3-5A89-469D-84B6-E2C8B7A3CAE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s Schollaart" initials="KS" lastIdx="1" clrIdx="0">
    <p:extLst>
      <p:ext uri="{19B8F6BF-5375-455C-9EA6-DF929625EA0E}">
        <p15:presenceInfo xmlns:p15="http://schemas.microsoft.com/office/powerpoint/2012/main" userId="b608ffd9409ffe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ADBAA"/>
    <a:srgbClr val="A3B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879B5-CFA5-0D40-84DC-A5098BDD259F}" v="41" dt="2019-01-24T09:29:05.784"/>
    <p1510:client id="{F9D1C7D6-1241-487C-8A91-AEBA5BD7AB94}" v="529" dt="2019-01-25T12:32:59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74596" autoAdjust="0"/>
  </p:normalViewPr>
  <p:slideViewPr>
    <p:cSldViewPr snapToGrid="0">
      <p:cViewPr varScale="1">
        <p:scale>
          <a:sx n="80" d="100"/>
          <a:sy n="80" d="100"/>
        </p:scale>
        <p:origin x="5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F2BD-15AD-4A8C-93A7-B629614949E8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E3AF8-C38C-4B95-9066-94A22FDAA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story…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Webjobs</a:t>
            </a: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       Triggered / continuous</a:t>
            </a:r>
          </a:p>
          <a:p>
            <a:pPr marL="0" lvl="0" indent="0">
              <a:buFontTx/>
              <a:buNone/>
            </a:pPr>
            <a:r>
              <a:rPr lang="en-US" dirty="0"/>
              <a:t>       Attributes / bindings</a:t>
            </a:r>
          </a:p>
          <a:p>
            <a:pPr marL="0" lvl="0" indent="0">
              <a:buFontTx/>
              <a:buNone/>
            </a:pPr>
            <a:r>
              <a:rPr lang="en-US" dirty="0"/>
              <a:t>       Scalable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Coming from IIS/MSMQ/Services &gt; Azure / Cloud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8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(queue? Http?)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to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Order &gt;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Orderline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Aggregations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Concurrency Throttles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High score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Scheduled/buffered mail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Complexer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schedules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Timeout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SubOrchestrators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 stages, parallel, reuse</a:t>
            </a:r>
          </a:p>
          <a:p>
            <a:r>
              <a:rPr lang="en-US" dirty="0"/>
              <a:t>Versioning: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 nothing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Stop all in-flight instances (clear control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queues)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Side-by-side deployments (rename task hub)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86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1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6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orch. in code</a:t>
            </a:r>
          </a:p>
          <a:p>
            <a:r>
              <a:rPr lang="en-US" dirty="0"/>
              <a:t>State checkpointing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Driven</a:t>
            </a:r>
          </a:p>
          <a:p>
            <a:r>
              <a:rPr lang="en-US" dirty="0"/>
              <a:t>On-demand compute</a:t>
            </a:r>
          </a:p>
          <a:p>
            <a:r>
              <a:rPr lang="en-US" dirty="0"/>
              <a:t>Consumption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Multi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Binding extensibility</a:t>
            </a:r>
          </a:p>
          <a:p>
            <a:r>
              <a:rPr lang="en-US" dirty="0"/>
              <a:t>GA May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Opiniated model:</a:t>
            </a:r>
          </a:p>
          <a:p>
            <a:r>
              <a:rPr lang="en-US" dirty="0"/>
              <a:t>- Event Driven</a:t>
            </a:r>
          </a:p>
          <a:p>
            <a:r>
              <a:rPr lang="en-US" dirty="0"/>
              <a:t>- Short Lived</a:t>
            </a:r>
          </a:p>
          <a:p>
            <a:r>
              <a:rPr lang="en-US" dirty="0"/>
              <a:t>- Stateless</a:t>
            </a:r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- Sequencing</a:t>
            </a:r>
          </a:p>
          <a:p>
            <a:r>
              <a:rPr lang="en-US" dirty="0"/>
              <a:t>- Error handling</a:t>
            </a:r>
          </a:p>
          <a:p>
            <a:r>
              <a:rPr lang="en-US" dirty="0"/>
              <a:t>- Parallel stuff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/trigger / queue / http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Replays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Deterministic: datetime,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while(true)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67E0-D281-475D-B297-DB6ED6B83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89724-A1A9-4E68-B26D-365D7749F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E16B5-FB2C-4761-A893-3B53302A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4214E-7FD2-417F-984D-30862C1A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41A2-FCF1-44E4-B2F7-53E12E8B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9853-720F-4E0B-BB4D-46031707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3CA-FEE4-4CB3-A7F5-DFA856682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84A6-0910-42ED-8373-AB6B4859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B4CC9-F949-4CD0-967D-E34C9477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41ED-962A-43F8-9067-E04356A1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CD91E-5AE2-465D-8465-FF982D913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630FF-077B-443E-A473-5DA8CA42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27AA-84D0-41ED-9951-395DC840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D7B6E-6EBE-4893-934F-40703B5A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B404-D912-4E87-A151-9C4D94C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8122-5FB3-4D66-8034-47786201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9C3A-6EB4-404C-ABFF-C02C10BFE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20C0-DD83-484D-9438-8A74A65C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6072-B0DF-4956-A54C-D595D55C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EC71F-9C8B-48E8-9973-BD2ACB1B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F78-3927-4ECF-9F33-AD9D30BA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7A1B-7610-4BAC-92A3-05751E7AC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7554-1ABF-4A25-B2E6-F68B92D4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ED7DC-ECB0-4DC4-B7E9-60EF93EC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8B39-337A-4F49-8C28-5717F123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65B9-F8B1-4018-A453-7FD5B28C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ABFC-E5BB-4879-81D5-3E4A97493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5F-347E-448F-90B1-349FEA5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F91E9-C8FB-464F-A025-D99374B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D2BB-13CE-4796-B81B-DFB5665F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E60-22CB-4AB7-9AD2-6FB2DFAB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DF0-231B-4FDF-8619-69DEDA89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16F9-17FB-4D22-8740-91C45490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A758E-9C0C-487A-A39E-2BCB4A4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AD09-6193-460A-9CC4-A5A160314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CD497-D8EA-4426-B3D3-D5CDE567A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80FE3-AF91-4910-998D-4F9D4B86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4FB5D-F13A-4DCD-80FA-D8941426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1B933-B43F-49A5-AB5F-6E72130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B3EF-ED55-45B4-B7ED-DAB0511F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8A8C1-B1C5-4527-B4DE-982BBF9D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C088D-FC1E-4C21-BDE7-AB28C8A9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76A64-0ECE-428C-99A4-8FD79805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1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21229-30F7-470A-B540-F68AF0D6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6DFD3-3E93-45A8-96D2-E8D5540E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47372-31D7-4333-B3FC-612AD6C4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36D8-2FEE-4E68-81BD-928AA476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35BF-9849-49FD-A591-E373DCCB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872B2-AA4D-48EF-8F28-32A52FF1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F520C-C841-46A7-AAAF-D99815F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48EAB-1330-4B10-BD83-755FFEEB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8890B-B3C2-4ABF-8D42-287964D8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0DD-C83C-46FF-9AB9-DAB62F5E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B42F-1C24-4F8D-B87C-ACAE79529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A4C5-D452-4D2E-A468-EA58C6CB0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D0FD1-B515-45A2-9FA3-E56035D0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E1E1E-BBF2-425D-B5B9-3D7B0887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5DC8-2203-4349-887F-0411DCC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E47DD-A9EF-4CFC-A4CC-671A52A7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1320-C0B2-471B-B88C-EB370F3D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1F23-022C-4D2F-8B69-8010F133F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D624-7644-4019-9B03-392566469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D092-5857-49AD-8FD9-36CD13662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76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or                     ?</a:t>
            </a:r>
          </a:p>
          <a:p>
            <a:pPr marL="0" indent="0" algn="ctr">
              <a:buNone/>
            </a:pP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Durable Functions patterns explained!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Kees Schollaart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Technical Evangelist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Microsoft.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E37E18E-212B-1F44-8B22-780F2972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4" y="2254887"/>
            <a:ext cx="3872717" cy="7516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E1F3FCF-F3F7-EE40-8609-140A9295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38" y="2128941"/>
            <a:ext cx="3049054" cy="10712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086F81A-CE57-1E46-AB58-3535EB325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8" y="5506202"/>
            <a:ext cx="261863" cy="2631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33A647F1-0E87-3F47-A395-B8971741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75" y="418910"/>
            <a:ext cx="1898650" cy="6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4FF32-1937-4FE6-A4DB-9A2FDE530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31"/>
          <a:stretch/>
        </p:blipFill>
        <p:spPr>
          <a:xfrm>
            <a:off x="1550624" y="1163200"/>
            <a:ext cx="9090751" cy="51550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70D7C-7172-4A90-BDA2-D153BB582CC3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904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E334BFD-AB98-4FB5-922B-D6C9E03D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7" y="1624294"/>
            <a:ext cx="6767645" cy="360941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14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DADBAA"/>
                </a:solidFill>
                <a:latin typeface="Consolas" panose="020B0609020204030204" pitchFamily="49" charset="0"/>
              </a:rPr>
              <a:t>TheLooksOfAFunction</a:t>
            </a:r>
            <a:r>
              <a:rPr lang="en-US" dirty="0">
                <a:solidFill>
                  <a:srgbClr val="DADBAA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8F943-27AE-4432-AA5C-78C8895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775"/>
            <a:ext cx="7259369" cy="3255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B550F-9C43-416A-84F7-AD5E5000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3775"/>
            <a:ext cx="9432938" cy="3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 &amp; Orchestrators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 the hard work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Behave like normal functions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Orchestrator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Needs a 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Replays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Deterministic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Datime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loops, etc.)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 (managed state)</a:t>
            </a: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slave driver">
            <a:extLst>
              <a:ext uri="{FF2B5EF4-FFF2-40B4-BE49-F238E27FC236}">
                <a16:creationId xmlns:a16="http://schemas.microsoft.com/office/drawing/2014/main" id="{94B828A0-F092-48EF-886C-922F4D78F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r="17372"/>
          <a:stretch/>
        </p:blipFill>
        <p:spPr bwMode="auto">
          <a:xfrm>
            <a:off x="838200" y="-3810"/>
            <a:ext cx="99288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7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4557F-A69C-400A-BC11-056C60890525}"/>
              </a:ext>
            </a:extLst>
          </p:cNvPr>
          <p:cNvSpPr txBox="1"/>
          <p:nvPr/>
        </p:nvSpPr>
        <p:spPr>
          <a:xfrm>
            <a:off x="6096000" y="1012371"/>
            <a:ext cx="39560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</a:t>
            </a:r>
            <a:r>
              <a:rPr lang="en-US" sz="3200" b="1" dirty="0" err="1"/>
              <a:t>OrchestrationTrigger</a:t>
            </a:r>
            <a:r>
              <a:rPr lang="en-US" sz="3200" b="1" dirty="0"/>
              <a:t>]</a:t>
            </a:r>
          </a:p>
          <a:p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EBC84-66D6-4EFF-A7E3-03B25E1459AC}"/>
              </a:ext>
            </a:extLst>
          </p:cNvPr>
          <p:cNvSpPr txBox="1"/>
          <p:nvPr/>
        </p:nvSpPr>
        <p:spPr>
          <a:xfrm>
            <a:off x="158931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E387A-8667-4039-8DB6-E6FDB0F59238}"/>
              </a:ext>
            </a:extLst>
          </p:cNvPr>
          <p:cNvSpPr txBox="1"/>
          <p:nvPr/>
        </p:nvSpPr>
        <p:spPr>
          <a:xfrm>
            <a:off x="2676434" y="3248145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A0D11-2E08-4312-B17C-8E161170A6F2}"/>
              </a:ext>
            </a:extLst>
          </p:cNvPr>
          <p:cNvSpPr txBox="1"/>
          <p:nvPr/>
        </p:nvSpPr>
        <p:spPr>
          <a:xfrm>
            <a:off x="376355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5781B-AD58-4919-B5E7-702CBCEF12D6}"/>
              </a:ext>
            </a:extLst>
          </p:cNvPr>
          <p:cNvSpPr txBox="1"/>
          <p:nvPr/>
        </p:nvSpPr>
        <p:spPr>
          <a:xfrm>
            <a:off x="5148382" y="310196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67C83-9408-4733-8F8B-B2308593A54C}"/>
              </a:ext>
            </a:extLst>
          </p:cNvPr>
          <p:cNvSpPr txBox="1"/>
          <p:nvPr/>
        </p:nvSpPr>
        <p:spPr>
          <a:xfrm>
            <a:off x="6178187" y="322704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4749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5F3477-74B7-4946-A8DE-73935D1F9791}"/>
              </a:ext>
            </a:extLst>
          </p:cNvPr>
          <p:cNvSpPr/>
          <p:nvPr/>
        </p:nvSpPr>
        <p:spPr>
          <a:xfrm>
            <a:off x="2959250" y="320954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C118A-35AA-4A04-8FA1-FFD732B368EB}"/>
              </a:ext>
            </a:extLst>
          </p:cNvPr>
          <p:cNvSpPr/>
          <p:nvPr/>
        </p:nvSpPr>
        <p:spPr>
          <a:xfrm>
            <a:off x="2885625" y="314099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1003516" y="1980914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New Employee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2031725" y="2181782"/>
            <a:ext cx="780275" cy="5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Example use case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60A87-4953-40E5-8881-E15B83DD21D6}"/>
              </a:ext>
            </a:extLst>
          </p:cNvPr>
          <p:cNvSpPr/>
          <p:nvPr/>
        </p:nvSpPr>
        <p:spPr>
          <a:xfrm>
            <a:off x="2812000" y="197574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In database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F231D-556C-48EC-BDB8-11CF6D33A6F6}"/>
              </a:ext>
            </a:extLst>
          </p:cNvPr>
          <p:cNvSpPr/>
          <p:nvPr/>
        </p:nvSpPr>
        <p:spPr>
          <a:xfrm>
            <a:off x="2812000" y="252327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Send welcome mail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B88C14-314E-4B54-9D9E-88092E61A1B2}"/>
              </a:ext>
            </a:extLst>
          </p:cNvPr>
          <p:cNvSpPr/>
          <p:nvPr/>
        </p:nvSpPr>
        <p:spPr>
          <a:xfrm>
            <a:off x="2812000" y="307244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4EB33-DAEA-4D43-BB13-8730E17DC01D}"/>
              </a:ext>
            </a:extLst>
          </p:cNvPr>
          <p:cNvSpPr/>
          <p:nvPr/>
        </p:nvSpPr>
        <p:spPr>
          <a:xfrm>
            <a:off x="2812000" y="375543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approval for quote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8CD19-59BA-4880-868D-8AB81B18CE1D}"/>
              </a:ext>
            </a:extLst>
          </p:cNvPr>
          <p:cNvSpPr/>
          <p:nvPr/>
        </p:nvSpPr>
        <p:spPr>
          <a:xfrm>
            <a:off x="2812000" y="4301331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Ask for feedback</a:t>
            </a:r>
          </a:p>
        </p:txBody>
      </p: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62F6A0E4-E190-4260-B9EA-7AC0C86180D7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2031725" y="2186948"/>
            <a:ext cx="780275" cy="5423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3">
            <a:extLst>
              <a:ext uri="{FF2B5EF4-FFF2-40B4-BE49-F238E27FC236}">
                <a16:creationId xmlns:a16="http://schemas.microsoft.com/office/drawing/2014/main" id="{2CCA4395-91D3-46E1-8049-79963E1181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2031725" y="2186948"/>
            <a:ext cx="780275" cy="109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F57F66CE-63FB-4E35-B01B-713832920D8A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031725" y="2186948"/>
            <a:ext cx="780275" cy="1774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3">
            <a:extLst>
              <a:ext uri="{FF2B5EF4-FFF2-40B4-BE49-F238E27FC236}">
                <a16:creationId xmlns:a16="http://schemas.microsoft.com/office/drawing/2014/main" id="{2779DEC2-1AD9-498D-B56B-D9B0B99B08AD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2031725" y="2186948"/>
            <a:ext cx="780275" cy="23204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  <p:bldP spid="4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4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56762" y="1904292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056097" y="2195510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Trigger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1914" y="3598857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884971" y="2110326"/>
            <a:ext cx="203126" cy="9007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8064294" y="2457120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299608" y="2453891"/>
            <a:ext cx="900719" cy="213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6124755" y="2457120"/>
            <a:ext cx="505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  <a:endCxn id="41" idx="0"/>
          </p:cNvCxnSpPr>
          <p:nvPr/>
        </p:nvCxnSpPr>
        <p:spPr>
          <a:xfrm rot="5400000">
            <a:off x="6399593" y="3599796"/>
            <a:ext cx="76542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763214" y="345184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97625" y="3381418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DoActivity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The core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3E0BB-D2BD-4881-AB42-D8BC05D0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821937"/>
            <a:ext cx="7677545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-3.95833E-6 -2.96296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1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1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B485-F2B8-4429-B284-B825E390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9F03-7618-448F-9846-4B5F5B70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E8B7-14B0-4E06-8C7A-62FD9200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2" y="1212871"/>
            <a:ext cx="10758992" cy="406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046C-865F-4834-9737-659EF72E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62" y="1212871"/>
            <a:ext cx="12192000" cy="31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patterns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39290-DDC2-4D4E-BAAC-97D899ED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Chaining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Fan-out/fan-in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HTTP APIs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1657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4688802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3954598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3867304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3233148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4682915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3864512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3220449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1556880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CreateInDb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A75CA2-5333-43E8-81E2-104C57144DEE}"/>
              </a:ext>
            </a:extLst>
          </p:cNvPr>
          <p:cNvSpPr/>
          <p:nvPr/>
        </p:nvSpPr>
        <p:spPr>
          <a:xfrm>
            <a:off x="8615452" y="1556880"/>
            <a:ext cx="1201648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SendWelcomeMail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3949822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4554547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3956608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903841" y="1762914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161017" y="2251855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“{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}”</a:t>
            </a:r>
          </a:p>
        </p:txBody>
      </p:sp>
      <p:cxnSp>
        <p:nvCxnSpPr>
          <p:cNvPr id="100" name="Straight Arrow Connector 23">
            <a:extLst>
              <a:ext uri="{FF2B5EF4-FFF2-40B4-BE49-F238E27FC236}">
                <a16:creationId xmlns:a16="http://schemas.microsoft.com/office/drawing/2014/main" id="{DC6F5D5D-562B-4DFD-9865-944E3BDE3265}"/>
              </a:ext>
            </a:extLst>
          </p:cNvPr>
          <p:cNvCxnSpPr>
            <a:cxnSpLocks/>
            <a:endCxn id="64" idx="1"/>
          </p:cNvCxnSpPr>
          <p:nvPr/>
        </p:nvCxnSpPr>
        <p:spPr>
          <a:xfrm rot="5400000" flipH="1" flipV="1">
            <a:off x="7857072" y="2252670"/>
            <a:ext cx="1248135" cy="268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23">
            <a:extLst>
              <a:ext uri="{FF2B5EF4-FFF2-40B4-BE49-F238E27FC236}">
                <a16:creationId xmlns:a16="http://schemas.microsoft.com/office/drawing/2014/main" id="{F632DB64-F0CE-4795-96A1-5DB6409E7F3D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9817100" y="1762914"/>
            <a:ext cx="200025" cy="1251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8" y="2235390"/>
            <a:ext cx="1243689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301505" y="2044106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3958830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9080" y="3538088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cxnSp>
        <p:nvCxnSpPr>
          <p:cNvPr id="124" name="Straight Arrow Connector 23">
            <a:extLst>
              <a:ext uri="{FF2B5EF4-FFF2-40B4-BE49-F238E27FC236}">
                <a16:creationId xmlns:a16="http://schemas.microsoft.com/office/drawing/2014/main" id="{66BA0156-D755-4428-A810-E61223996C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45947" y="3948611"/>
            <a:ext cx="1430927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23">
            <a:extLst>
              <a:ext uri="{FF2B5EF4-FFF2-40B4-BE49-F238E27FC236}">
                <a16:creationId xmlns:a16="http://schemas.microsoft.com/office/drawing/2014/main" id="{7AFAD78E-2AB3-4919-A7A3-B51EEE8964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17456" y="3958030"/>
            <a:ext cx="144976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ACADF5E-EB28-4389-B344-8F0396752791}"/>
              </a:ext>
            </a:extLst>
          </p:cNvPr>
          <p:cNvSpPr txBox="1"/>
          <p:nvPr/>
        </p:nvSpPr>
        <p:spPr>
          <a:xfrm>
            <a:off x="8557568" y="4062703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75477" y="3463864"/>
            <a:ext cx="1021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CreateInDb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3718371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Chaining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FA8AC7-DCB7-4D72-94EF-1CAB94E06DC7}"/>
              </a:ext>
            </a:extLst>
          </p:cNvPr>
          <p:cNvSpPr txBox="1"/>
          <p:nvPr/>
        </p:nvSpPr>
        <p:spPr>
          <a:xfrm>
            <a:off x="8362665" y="2253550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4543F9-6151-4917-A4BD-A8D9195184F5}"/>
              </a:ext>
            </a:extLst>
          </p:cNvPr>
          <p:cNvSpPr txBox="1"/>
          <p:nvPr/>
        </p:nvSpPr>
        <p:spPr>
          <a:xfrm>
            <a:off x="7123836" y="4018475"/>
            <a:ext cx="112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SendWelcomeMail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BF79D9-29D8-4A52-87C4-C159BD551A18}"/>
              </a:ext>
            </a:extLst>
          </p:cNvPr>
          <p:cNvSpPr txBox="1"/>
          <p:nvPr/>
        </p:nvSpPr>
        <p:spPr>
          <a:xfrm>
            <a:off x="10072304" y="2249494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3942327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Completed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241EB-7EA7-4AAE-891E-63C7E384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87" y="5582726"/>
            <a:ext cx="7550538" cy="7683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C8EF117-443C-448F-B732-D5E7DA5A9BF4}"/>
              </a:ext>
            </a:extLst>
          </p:cNvPr>
          <p:cNvSpPr txBox="1"/>
          <p:nvPr/>
        </p:nvSpPr>
        <p:spPr>
          <a:xfrm>
            <a:off x="4574119" y="3839695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2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0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20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-3.95833E-6 3.7037E-6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0.38816 -0.00232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-23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41" grpId="3" animBg="1"/>
      <p:bldP spid="41" grpId="4" animBg="1"/>
      <p:bldP spid="63" grpId="0" animBg="1"/>
      <p:bldP spid="63" grpId="1" animBg="1"/>
      <p:bldP spid="64" grpId="0" animBg="1"/>
      <p:bldP spid="64" grpId="1" animBg="1"/>
      <p:bldP spid="82" grpId="0"/>
      <p:bldP spid="82" grpId="1"/>
      <p:bldP spid="103" grpId="0"/>
      <p:bldP spid="103" grpId="1"/>
      <p:bldP spid="123" grpId="0"/>
      <p:bldP spid="123" grpId="1"/>
      <p:bldP spid="123" grpId="2"/>
      <p:bldP spid="129" grpId="0"/>
      <p:bldP spid="130" grpId="0"/>
      <p:bldP spid="130" grpId="1"/>
      <p:bldP spid="130" grpId="2"/>
      <p:bldP spid="130" grpId="3"/>
      <p:bldP spid="130" grpId="4"/>
      <p:bldP spid="158" grpId="0"/>
      <p:bldP spid="67" grpId="0"/>
      <p:bldP spid="67" grpId="1"/>
      <p:bldP spid="70" grpId="0"/>
      <p:bldP spid="70" grpId="1"/>
      <p:bldP spid="70" grpId="2"/>
      <p:bldP spid="72" grpId="0"/>
      <p:bldP spid="72" grpId="1"/>
      <p:bldP spid="73" grpId="0"/>
      <p:bldP spid="42" grpId="0"/>
      <p:bldP spid="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C9F1A-9E0D-4A75-B3E9-4DEC827D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95" y="1137094"/>
            <a:ext cx="9042209" cy="513035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B1403-CB4A-445B-863C-CBD4DE4F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59" y="1562645"/>
            <a:ext cx="7417181" cy="454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B1045-EC24-4674-9B9B-7C1BB44BE514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1569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5963418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3731736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3731736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347012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5229214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5141920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4507764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5957531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4295217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411722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411355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5139128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4495065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2831496"/>
            <a:ext cx="137043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5224438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3470126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5829163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5231224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</p:cNvCxnSpPr>
          <p:nvPr/>
        </p:nvCxnSpPr>
        <p:spPr>
          <a:xfrm>
            <a:off x="8246067" y="3021919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782074" y="3625999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{quote1}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6" y="3510008"/>
            <a:ext cx="1243693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043002" y="34868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“Athlon”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5233446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7088" y="4804666"/>
            <a:ext cx="1418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 {quote1}</a:t>
            </a:r>
            <a:r>
              <a:rPr lang="en-US" sz="800" noProof="0" dirty="0">
                <a:solidFill>
                  <a:prstClr val="white"/>
                </a:solidFill>
                <a:latin typeface="Consolas" panose="020B0609020204030204" pitchFamily="49" charset="0"/>
              </a:rPr>
              <a:t>, {quote2} 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42647" y="4804666"/>
            <a:ext cx="1654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Task.WhenAll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(tasks)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4992987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Fan-out/Fan-in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5216943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825EF-344F-4A50-901D-2E81D3877C24}"/>
              </a:ext>
            </a:extLst>
          </p:cNvPr>
          <p:cNvSpPr/>
          <p:nvPr/>
        </p:nvSpPr>
        <p:spPr>
          <a:xfrm>
            <a:off x="6875631" y="2097443"/>
            <a:ext cx="1385777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6D1EFDD8-3558-48DD-9424-DC6E4F2A66A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5733417" y="3146955"/>
            <a:ext cx="1985692" cy="298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980957-EAFB-4F26-9BAF-D5A35D9EFB60}"/>
              </a:ext>
            </a:extLst>
          </p:cNvPr>
          <p:cNvSpPr txBox="1"/>
          <p:nvPr/>
        </p:nvSpPr>
        <p:spPr>
          <a:xfrm>
            <a:off x="5036945" y="2278797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Leaseplan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2F575A5E-B798-4D9F-AC7F-68FF8F212F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2696" y="2893482"/>
            <a:ext cx="1978047" cy="800623"/>
          </a:xfrm>
          <a:prstGeom prst="bentConnector3">
            <a:avLst>
              <a:gd name="adj1" fmla="val 3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7167B7-8EAA-4332-A236-FEAA6AB6F1E3}"/>
              </a:ext>
            </a:extLst>
          </p:cNvPr>
          <p:cNvSpPr txBox="1"/>
          <p:nvPr/>
        </p:nvSpPr>
        <p:spPr>
          <a:xfrm>
            <a:off x="9102750" y="3624014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{quote2}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C7B1BE-D462-4E88-A992-F75FA57F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28" y="1690688"/>
            <a:ext cx="10154172" cy="168918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16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4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38685 -0.00209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73" grpId="0"/>
      <p:bldP spid="40" grpId="0" animBg="1"/>
      <p:bldP spid="40" grpId="1" animBg="1"/>
      <p:bldP spid="45" grpId="0"/>
      <p:bldP spid="45" grpId="1"/>
      <p:bldP spid="49" grpId="0"/>
      <p:bldP spid="4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8042" y="4800788"/>
            <a:ext cx="812425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69357" y="4803965"/>
            <a:ext cx="806073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657748" y="4550662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DoStuff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Async API’s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95B0FE-FD5A-4EC9-9D5D-768AEFF0FB5C}"/>
              </a:ext>
            </a:extLst>
          </p:cNvPr>
          <p:cNvSpPr/>
          <p:nvPr/>
        </p:nvSpPr>
        <p:spPr>
          <a:xfrm>
            <a:off x="6328128" y="5207818"/>
            <a:ext cx="1736163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729420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0D884-2229-4EBC-94D6-C3EA15055ED2}"/>
              </a:ext>
            </a:extLst>
          </p:cNvPr>
          <p:cNvSpPr txBox="1"/>
          <p:nvPr/>
        </p:nvSpPr>
        <p:spPr>
          <a:xfrm>
            <a:off x="6747907" y="1512773"/>
            <a:ext cx="30059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"runtimeStatus":"Running",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3AFB6DEF-3036-430F-9903-ED577E6F40EF}"/>
              </a:ext>
            </a:extLst>
          </p:cNvPr>
          <p:cNvSpPr/>
          <p:nvPr/>
        </p:nvSpPr>
        <p:spPr>
          <a:xfrm>
            <a:off x="9643041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3120A096-2959-40FD-B9BA-0E28B5C8CF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61198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16372A7-1A2A-437E-8A7E-6FC945CD6442}"/>
              </a:ext>
            </a:extLst>
          </p:cNvPr>
          <p:cNvSpPr txBox="1"/>
          <p:nvPr/>
        </p:nvSpPr>
        <p:spPr>
          <a:xfrm>
            <a:off x="8624554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2DD914C7-2AC8-4A34-BD56-FA48479123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14785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Cube 47">
            <a:extLst>
              <a:ext uri="{FF2B5EF4-FFF2-40B4-BE49-F238E27FC236}">
                <a16:creationId xmlns:a16="http://schemas.microsoft.com/office/drawing/2014/main" id="{0FA6AE46-19FD-46D6-97B9-13B69E396266}"/>
              </a:ext>
            </a:extLst>
          </p:cNvPr>
          <p:cNvSpPr/>
          <p:nvPr/>
        </p:nvSpPr>
        <p:spPr>
          <a:xfrm>
            <a:off x="10001080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C50E2E-3E21-4795-A9AE-2DEBD745A792}"/>
              </a:ext>
            </a:extLst>
          </p:cNvPr>
          <p:cNvSpPr txBox="1"/>
          <p:nvPr/>
        </p:nvSpPr>
        <p:spPr>
          <a:xfrm>
            <a:off x="10039723" y="941418"/>
            <a:ext cx="30059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runtimeStatus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":“Completed",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customStatus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{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nextActions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["A", "B", "C"],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"foo": 2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},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6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130" grpId="0"/>
      <p:bldP spid="169" grpId="0"/>
      <p:bldP spid="33" grpId="0" animBg="1"/>
      <p:bldP spid="35" grpId="0" animBg="1"/>
      <p:bldP spid="37" grpId="0"/>
      <p:bldP spid="42" grpId="0" animBg="1"/>
      <p:bldP spid="43" grpId="0"/>
      <p:bldP spid="44" grpId="0" animBg="1"/>
      <p:bldP spid="46" grpId="0"/>
      <p:bldP spid="48" grpId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1114EB8-BE7D-47D0-BC98-0C7270283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23"/>
          <a:stretch/>
        </p:blipFill>
        <p:spPr>
          <a:xfrm>
            <a:off x="290830" y="4372441"/>
            <a:ext cx="4981336" cy="18188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C3925D-F444-400B-AF5D-E30072D2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0" y="3393744"/>
            <a:ext cx="6235573" cy="31650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5794244" y="3998740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5313170" y="2468679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7173366" y="2468679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6978936" y="2207069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4311" y="3616100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5117149" y="3527679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822453" y="3242524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8203536" y="3994069"/>
            <a:ext cx="268833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4316359" y="3026272"/>
            <a:ext cx="6986798" cy="197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31327" y="285416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1523" y="285049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7529300" y="3525867"/>
            <a:ext cx="967796" cy="380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6222744" y="3612347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5182860" y="2207069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8317966" y="3865701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2770" y="3605571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8305935" y="3418470"/>
            <a:ext cx="27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context.CreateTimer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      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whenToReturn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5649544" y="3405518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Monitoring</a:t>
            </a:r>
          </a:p>
        </p:txBody>
      </p: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1223FB16-13AA-403F-A02A-FFF3C1162B55}"/>
              </a:ext>
            </a:extLst>
          </p:cNvPr>
          <p:cNvCxnSpPr>
            <a:cxnSpLocks/>
          </p:cNvCxnSpPr>
          <p:nvPr/>
        </p:nvCxnSpPr>
        <p:spPr>
          <a:xfrm rot="10800000">
            <a:off x="8692668" y="4406140"/>
            <a:ext cx="1809738" cy="339303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2214B-424A-46AF-9BEF-D3027CCF06FE}"/>
              </a:ext>
            </a:extLst>
          </p:cNvPr>
          <p:cNvCxnSpPr>
            <a:cxnSpLocks/>
          </p:cNvCxnSpPr>
          <p:nvPr/>
        </p:nvCxnSpPr>
        <p:spPr>
          <a:xfrm flipV="1">
            <a:off x="10502406" y="4406137"/>
            <a:ext cx="0" cy="3393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6988DAB-A99C-41C7-B0ED-5C764F338A0E}"/>
              </a:ext>
            </a:extLst>
          </p:cNvPr>
          <p:cNvSpPr txBox="1"/>
          <p:nvPr/>
        </p:nvSpPr>
        <p:spPr>
          <a:xfrm>
            <a:off x="8473692" y="4745442"/>
            <a:ext cx="2028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while(expr)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77" name="Straight Arrow Connector 23">
            <a:extLst>
              <a:ext uri="{FF2B5EF4-FFF2-40B4-BE49-F238E27FC236}">
                <a16:creationId xmlns:a16="http://schemas.microsoft.com/office/drawing/2014/main" id="{67BC12E4-0D1B-4542-B030-86D4D91A7379}"/>
              </a:ext>
            </a:extLst>
          </p:cNvPr>
          <p:cNvCxnSpPr>
            <a:cxnSpLocks/>
          </p:cNvCxnSpPr>
          <p:nvPr/>
        </p:nvCxnSpPr>
        <p:spPr>
          <a:xfrm rot="5400000">
            <a:off x="9836178" y="3620984"/>
            <a:ext cx="746163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98DC1A-CEF9-437A-A913-241731C36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3" y="4217653"/>
            <a:ext cx="5346975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13581 -0.002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4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3 -0.00231 L 0.03073 0.0013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0.00139 L 0.13581 -0.0023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-18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9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1" grpId="4" animBg="1"/>
      <p:bldP spid="130" grpId="0"/>
      <p:bldP spid="130" grpId="1"/>
      <p:bldP spid="130" grpId="2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76331" y="3604803"/>
            <a:ext cx="75541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9039" y="3602723"/>
            <a:ext cx="747933" cy="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22611" y="3342758"/>
            <a:ext cx="1683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WaitForExternalEvent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eventName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Human Intervention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536227" y="24070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RaiseEvent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args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58F93-1912-42E9-BDAA-4C3EE4F9846F}"/>
              </a:ext>
            </a:extLst>
          </p:cNvPr>
          <p:cNvSpPr txBox="1"/>
          <p:nvPr/>
        </p:nvSpPr>
        <p:spPr>
          <a:xfrm>
            <a:off x="6928433" y="2138642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4A13B3-7210-4762-81F9-DFA4116273BA}"/>
              </a:ext>
            </a:extLst>
          </p:cNvPr>
          <p:cNvSpPr txBox="1"/>
          <p:nvPr/>
        </p:nvSpPr>
        <p:spPr>
          <a:xfrm>
            <a:off x="7264792" y="3463874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502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6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130" grpId="0"/>
      <p:bldP spid="169" grpId="0"/>
      <p:bldP spid="35" grpId="0" animBg="1"/>
      <p:bldP spid="37" grpId="0"/>
      <p:bldP spid="42" grpId="0" animBg="1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0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Other stuff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SubOrchestrators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Deployment &amp; versioning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1EDBA-603A-4B55-B21D-71EB72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25" y="2991758"/>
            <a:ext cx="8886175" cy="8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Azure Durable Functions make managing state and (complex) workflows easy</a:t>
            </a: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2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E066-3043-4641-AA54-4199CE75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504-798B-48A7-8D90-2725426B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72AAC-7099-4CBD-8FA8-58CA81BA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9250" cy="69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B60C5-E7EF-40FD-944F-3DFDA055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2"/>
          <a:stretch/>
        </p:blipFill>
        <p:spPr>
          <a:xfrm>
            <a:off x="1409700" y="870346"/>
            <a:ext cx="9594850" cy="53971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A8911-DDC8-4D60-876F-5A3DA6865B29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93055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FEA63-A335-4DB2-BAEF-F847C1202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6"/>
          <a:stretch/>
        </p:blipFill>
        <p:spPr>
          <a:xfrm>
            <a:off x="1612900" y="1027906"/>
            <a:ext cx="9512300" cy="53940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796B66-BA9C-418B-96E5-DFA2E9E0009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ED0E6E-0D5D-4CEE-9D23-0D53E3164C86}"/>
              </a:ext>
            </a:extLst>
          </p:cNvPr>
          <p:cNvSpPr/>
          <p:nvPr/>
        </p:nvSpPr>
        <p:spPr>
          <a:xfrm>
            <a:off x="3724759" y="5558725"/>
            <a:ext cx="5264258" cy="743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17371-370E-40E9-BECD-3468C0031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5"/>
          <a:stretch/>
        </p:blipFill>
        <p:spPr>
          <a:xfrm>
            <a:off x="1625600" y="1212850"/>
            <a:ext cx="8940800" cy="50292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A81A1-AA28-4FDA-BA66-397C3F5E8913}"/>
              </a:ext>
            </a:extLst>
          </p:cNvPr>
          <p:cNvSpPr/>
          <p:nvPr/>
        </p:nvSpPr>
        <p:spPr>
          <a:xfrm>
            <a:off x="3695700" y="3194050"/>
            <a:ext cx="4311650" cy="666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BC613-FC2D-4991-8C8A-DF2D9F87EDD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53731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6613A-6A39-4340-B685-71F5D34E8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35"/>
          <a:stretch/>
        </p:blipFill>
        <p:spPr>
          <a:xfrm>
            <a:off x="1501640" y="1119188"/>
            <a:ext cx="9188719" cy="516731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EDA99-574C-4358-A77E-5DE567CB2D81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95645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72B33-1D12-4738-A6E2-13FC53F89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09"/>
          <a:stretch/>
        </p:blipFill>
        <p:spPr>
          <a:xfrm>
            <a:off x="1489503" y="1091126"/>
            <a:ext cx="9212993" cy="518267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7555C-676C-42CD-AFC2-011955B3C25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2422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3FD7E3-F193-40BD-8071-F9958F41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1"/>
          <a:stretch/>
        </p:blipFill>
        <p:spPr>
          <a:xfrm>
            <a:off x="1677267" y="1274026"/>
            <a:ext cx="8837466" cy="497437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814F9-61F9-4058-AAFA-29FBE5F0D09E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0EB58-3066-4389-8015-EC4DC267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67" y="1274026"/>
            <a:ext cx="8837466" cy="51440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00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77FC0-45A1-4753-BE44-5B208E070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05"/>
          <a:stretch/>
        </p:blipFill>
        <p:spPr>
          <a:xfrm>
            <a:off x="1586090" y="1155700"/>
            <a:ext cx="9019820" cy="50736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90DC8-9D51-403A-80D8-6D069C14419F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152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8167</TotalTime>
  <Words>526</Words>
  <Application>Microsoft Office PowerPoint</Application>
  <PresentationFormat>Widescreen</PresentationFormat>
  <Paragraphs>204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TheLooksOfAFunction()</vt:lpstr>
      <vt:lpstr>Activities &amp; Orchestrators</vt:lpstr>
      <vt:lpstr>PowerPoint Presentation</vt:lpstr>
      <vt:lpstr>Example use case</vt:lpstr>
      <vt:lpstr>Durable: The core</vt:lpstr>
      <vt:lpstr>PowerPoint Presentation</vt:lpstr>
      <vt:lpstr>The 5 patterns</vt:lpstr>
      <vt:lpstr>Durable: Chaining</vt:lpstr>
      <vt:lpstr>Durable: Fan-out/Fan-in</vt:lpstr>
      <vt:lpstr>Durable: Async API’s</vt:lpstr>
      <vt:lpstr>Durable: Monitoring</vt:lpstr>
      <vt:lpstr>Durable: Human Intervention</vt:lpstr>
      <vt:lpstr>PowerPoint Presentation</vt:lpstr>
      <vt:lpstr>Other stuff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Kees Schollaart</dc:creator>
  <cp:lastModifiedBy>Kees Schollaart</cp:lastModifiedBy>
  <cp:revision>14</cp:revision>
  <dcterms:created xsi:type="dcterms:W3CDTF">2019-01-17T21:13:12Z</dcterms:created>
  <dcterms:modified xsi:type="dcterms:W3CDTF">2019-01-25T14:16:54Z</dcterms:modified>
</cp:coreProperties>
</file>